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84" r:id="rId4"/>
    <p:sldId id="263" r:id="rId5"/>
    <p:sldId id="285" r:id="rId6"/>
    <p:sldId id="267" r:id="rId7"/>
    <p:sldId id="298" r:id="rId8"/>
    <p:sldId id="261" r:id="rId9"/>
    <p:sldId id="299" r:id="rId10"/>
    <p:sldId id="300" r:id="rId11"/>
    <p:sldId id="286" r:id="rId12"/>
    <p:sldId id="270" r:id="rId13"/>
    <p:sldId id="291" r:id="rId14"/>
    <p:sldId id="304" r:id="rId15"/>
    <p:sldId id="305" r:id="rId16"/>
    <p:sldId id="306" r:id="rId17"/>
    <p:sldId id="307" r:id="rId18"/>
    <p:sldId id="308" r:id="rId19"/>
    <p:sldId id="309" r:id="rId20"/>
    <p:sldId id="296" r:id="rId21"/>
    <p:sldId id="301" r:id="rId22"/>
    <p:sldId id="302" r:id="rId23"/>
    <p:sldId id="303" r:id="rId24"/>
    <p:sldId id="310" r:id="rId25"/>
    <p:sldId id="311" r:id="rId26"/>
    <p:sldId id="312" r:id="rId27"/>
    <p:sldId id="313" r:id="rId28"/>
    <p:sldId id="314" r:id="rId29"/>
    <p:sldId id="315" r:id="rId30"/>
    <p:sldId id="287" r:id="rId31"/>
    <p:sldId id="260" r:id="rId32"/>
    <p:sldId id="288" r:id="rId3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49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4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8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827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7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201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80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387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943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27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557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86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875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972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933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698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403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107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683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344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929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34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23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4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502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879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83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1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478951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嵌入式智能系统设计第二组项目</a:t>
            </a:r>
          </a:p>
        </p:txBody>
      </p:sp>
      <p:sp>
        <p:nvSpPr>
          <p:cNvPr id="3075" name="文本框 3074"/>
          <p:cNvSpPr txBox="1"/>
          <p:nvPr/>
        </p:nvSpPr>
        <p:spPr>
          <a:xfrm>
            <a:off x="3404878" y="3196479"/>
            <a:ext cx="3461808" cy="25391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04509" y="2280748"/>
            <a:ext cx="5358765" cy="2923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latinLnBrk="0" hangingPunct="0"/>
            <a:r>
              <a:rPr lang="en-US" altLang="zh-CN" sz="1450" dirty="0">
                <a:solidFill>
                  <a:srgbClr val="1B4367"/>
                </a:solidFill>
                <a:cs typeface="+mn-ea"/>
                <a:sym typeface="+mn-lt"/>
              </a:rPr>
              <a:t>HA</a:t>
            </a:r>
            <a:r>
              <a:rPr lang="zh-CN" altLang="en-US" sz="1450" dirty="0">
                <a:solidFill>
                  <a:srgbClr val="1B4367"/>
                </a:solidFill>
                <a:cs typeface="+mn-ea"/>
                <a:sym typeface="+mn-lt"/>
              </a:rPr>
              <a:t>控制下的</a:t>
            </a:r>
            <a:r>
              <a:rPr lang="en-US" altLang="zh-CN" sz="1450" dirty="0">
                <a:solidFill>
                  <a:srgbClr val="1B4367"/>
                </a:solidFill>
                <a:cs typeface="+mn-ea"/>
                <a:sym typeface="+mn-lt"/>
              </a:rPr>
              <a:t>MC</a:t>
            </a:r>
            <a:r>
              <a:rPr lang="zh-CN" altLang="en-US" sz="1450" dirty="0">
                <a:solidFill>
                  <a:srgbClr val="1B4367"/>
                </a:solidFill>
                <a:cs typeface="+mn-ea"/>
                <a:sym typeface="+mn-lt"/>
              </a:rPr>
              <a:t>智能聚落</a:t>
            </a:r>
            <a:endParaRPr lang="en-US" altLang="zh-CN" sz="145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58668" y="2626926"/>
            <a:ext cx="3616896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沈嘉成  孙逸凡  刘思扬  龚杨洋  昝煦森  卢雪晶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75" grpId="0"/>
      <p:bldP spid="9" grpId="0"/>
      <p:bldP spid="1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设计思路</a:t>
            </a:r>
          </a:p>
        </p:txBody>
      </p:sp>
      <p:grpSp>
        <p:nvGrpSpPr>
          <p:cNvPr id="48" name="组合 27"/>
          <p:cNvGrpSpPr>
            <a:grpSpLocks/>
          </p:cNvGrpSpPr>
          <p:nvPr/>
        </p:nvGrpSpPr>
        <p:grpSpPr bwMode="auto"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>
              <a:spLocks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0" name="任意多边形 15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05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2" name="组合 29"/>
          <p:cNvGrpSpPr>
            <a:grpSpLocks/>
          </p:cNvGrpSpPr>
          <p:nvPr/>
        </p:nvGrpSpPr>
        <p:grpSpPr bwMode="auto"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>
              <a:spLocks/>
            </p:cNvSpPr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4" name="任意多边形 19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07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6" name="组合 28"/>
          <p:cNvGrpSpPr>
            <a:grpSpLocks/>
          </p:cNvGrpSpPr>
          <p:nvPr/>
        </p:nvGrpSpPr>
        <p:grpSpPr bwMode="auto"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>
              <a:spLocks/>
            </p:cNvSpPr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8" name="任意多边形 17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06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60" name="组合 30"/>
          <p:cNvGrpSpPr>
            <a:grpSpLocks/>
          </p:cNvGrpSpPr>
          <p:nvPr/>
        </p:nvGrpSpPr>
        <p:grpSpPr bwMode="auto"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2" name="任意多边形 21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52282" tIns="152282" rIns="152282" bIns="152282" anchor="ctr"/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09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906813" y="3142870"/>
            <a:ext cx="1616468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MXMqtt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远程控制</a:t>
            </a:r>
          </a:p>
        </p:txBody>
      </p:sp>
      <p:sp>
        <p:nvSpPr>
          <p:cNvPr id="69" name="文本框 8"/>
          <p:cNvSpPr txBox="1"/>
          <p:nvPr/>
        </p:nvSpPr>
        <p:spPr>
          <a:xfrm>
            <a:off x="580010" y="3427463"/>
            <a:ext cx="2270052" cy="6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ts val="1500"/>
              </a:lnSpc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   小车模型建立完毕、循迹功能完毕后，利用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MXMqtt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实现远程控制小车功能。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3221738" y="810122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整合代码</a:t>
            </a:r>
          </a:p>
        </p:txBody>
      </p:sp>
      <p:sp>
        <p:nvSpPr>
          <p:cNvPr id="71" name="文本框 8"/>
          <p:cNvSpPr txBox="1"/>
          <p:nvPr/>
        </p:nvSpPr>
        <p:spPr>
          <a:xfrm>
            <a:off x="2621936" y="1136819"/>
            <a:ext cx="2270052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    所有功能模块完成后进行代码整合，实现整体功能。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5024906" y="3142870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测试代码</a:t>
            </a:r>
          </a:p>
        </p:txBody>
      </p:sp>
      <p:sp>
        <p:nvSpPr>
          <p:cNvPr id="73" name="文本框 8"/>
          <p:cNvSpPr txBox="1"/>
          <p:nvPr/>
        </p:nvSpPr>
        <p:spPr>
          <a:xfrm>
            <a:off x="4318172" y="3427463"/>
            <a:ext cx="2270052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   在不同的电脑环境上测试代码，查找有无系统性错误。</a:t>
            </a:r>
          </a:p>
        </p:txBody>
      </p:sp>
      <p:sp>
        <p:nvSpPr>
          <p:cNvPr id="74" name="TextBox 1210"/>
          <p:cNvSpPr/>
          <p:nvPr/>
        </p:nvSpPr>
        <p:spPr>
          <a:xfrm>
            <a:off x="6878592" y="810122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noProof="0" dirty="0">
                <a:solidFill>
                  <a:srgbClr val="1B4367"/>
                </a:solidFill>
                <a:cs typeface="+mn-ea"/>
                <a:sym typeface="+mn-lt"/>
              </a:rPr>
              <a:t>解决问题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5" name="文本框 8"/>
          <p:cNvSpPr txBox="1"/>
          <p:nvPr/>
        </p:nvSpPr>
        <p:spPr>
          <a:xfrm>
            <a:off x="6171880" y="1094715"/>
            <a:ext cx="2270052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    对在代码测试中发现的问题予以解决，完成项目。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6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5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5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项目成果展示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05843" y="4094678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校园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MC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聚落搭建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AF039E3-23BE-4EDD-A9E4-8D80C7D3E551}"/>
              </a:ext>
            </a:extLst>
          </p:cNvPr>
          <p:cNvSpPr/>
          <p:nvPr/>
        </p:nvSpPr>
        <p:spPr>
          <a:xfrm>
            <a:off x="5961298" y="4094678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村庄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DA366C-2AC2-4114-B4CF-97EE0825E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6" y="976602"/>
            <a:ext cx="4389714" cy="27559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8E5136-AD67-4813-9057-C4CE62BF25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41" y="976602"/>
            <a:ext cx="4389715" cy="2755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自动化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803842" y="4552251"/>
            <a:ext cx="7536313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HA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中选择教室，执行关窗动作。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58314-87A5-4D8B-AD11-9DF67E3D9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2" y="694774"/>
            <a:ext cx="7693572" cy="37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36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自动化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803842" y="4552251"/>
            <a:ext cx="7536313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noProof="0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窗户关闭，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中更新状态。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48C68D-EAB8-46E8-9FBF-74B620F2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8" y="706043"/>
            <a:ext cx="7982083" cy="373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33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929295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自动化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——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课表自动播报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803842" y="4552251"/>
            <a:ext cx="7536313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将课表导入到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中，上课前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10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分钟在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中进行提醒。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D06E75-4EAB-40E7-9659-D0910B295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41" y="700479"/>
            <a:ext cx="7078917" cy="37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74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3479"/>
            <a:ext cx="290407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自动化</a:t>
            </a: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——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课表自动播报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803842" y="4552251"/>
            <a:ext cx="7536313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在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中提醒上课。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B32AE-5FAA-44D0-B87C-DB9CFCF1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9" y="695085"/>
            <a:ext cx="8147621" cy="37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01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数据库编辑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数据库中记录各可控组件状态。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A35695-950C-41A1-997E-5DA54D18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3" y="722075"/>
            <a:ext cx="6993930" cy="38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20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数据库编辑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此时教室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206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窗户为开启状态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45A5AC-C5BF-4D63-9C21-DBF58B67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" y="766282"/>
            <a:ext cx="8765628" cy="36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数据库编辑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执行关闭脚本后，窗户关闭，数据库更新状态。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86AC4-F071-43A5-971A-A190EF97A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" y="692346"/>
            <a:ext cx="8973732" cy="37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84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项目概述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任务分工及设计思路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项目成果展示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总结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7" y="309785"/>
            <a:ext cx="1005902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人脸识别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若人脸不正确，则门不会打开。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6B966F-1B3C-4F6E-BA3B-76DE4DA9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43" y="690246"/>
            <a:ext cx="6823514" cy="37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77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人脸识别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当人脸正确时，房门开启。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0854CA-18A9-40E7-886B-63BA306CC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27" y="695767"/>
            <a:ext cx="6760256" cy="38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人脸识别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识别到校车车牌时，闸门自动开启。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667F2B-46B4-49A4-948A-0E50984F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34" y="714160"/>
            <a:ext cx="7313527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22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人脸识别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识别到外部车牌后，闸门开启，语音播报“欢迎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再见 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XX XXXX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”。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948C1B-36E2-4A08-BF5D-4FBDE1D7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35" y="684525"/>
            <a:ext cx="6802725" cy="37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49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150409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Web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接口控制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在网页中显示聚落地图。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328B96-D6D9-4200-9AE2-084C6D1FE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233" y="640645"/>
            <a:ext cx="5535530" cy="38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00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Web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接口控制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此时玩家位于学校停车场。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9576CB-0B34-4880-A10A-9F7E197B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3" y="674190"/>
            <a:ext cx="8119234" cy="378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98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Web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接口控制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noProof="0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在地图上点击村落，玩家移动到村落内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713DC8-E6CD-4BBD-AE84-F691750F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1" y="674190"/>
            <a:ext cx="8251674" cy="39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38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00" b="1" dirty="0" err="1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MXMqtt</a:t>
            </a:r>
            <a:r>
              <a:rPr lang="zh-CN" altLang="en-US" sz="1700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远程控制</a:t>
            </a:r>
            <a:endParaRPr kumimoji="0" lang="zh-CN" altLang="en-US" sz="17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通过</a:t>
            </a:r>
            <a:r>
              <a:rPr lang="en-US" altLang="zh-CN" b="1" dirty="0" err="1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MXMqtt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同时控制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VTK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小车与实物循迹运动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05AF79-4834-4A45-8F2B-EFBFE0640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40" y="705751"/>
            <a:ext cx="6954074" cy="38633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2B207F-7FC6-4177-B1E5-84A86480F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365" y="705751"/>
            <a:ext cx="4632435" cy="19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84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Tkinker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强化学习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用</a:t>
            </a:r>
            <a:r>
              <a:rPr lang="en-US" altLang="zh-CN" b="1" dirty="0" err="1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tkinker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建立虚拟环境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，通过强化学习寻找路径，生成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Q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4696AB-14F3-4CF3-8EB2-3FE3B3CA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29" y="632380"/>
            <a:ext cx="6944937" cy="38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21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Tkinker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强化学习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F1E344-A419-476B-8880-E8EB56821E25}"/>
              </a:ext>
            </a:extLst>
          </p:cNvPr>
          <p:cNvSpPr/>
          <p:nvPr/>
        </p:nvSpPr>
        <p:spPr>
          <a:xfrm>
            <a:off x="1480282" y="4634231"/>
            <a:ext cx="6183432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聚落中，人物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依照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Q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表选择每部动作，找到正确路径。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8D9C0A-6306-4E9E-AE10-9017F4AF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76" y="590435"/>
            <a:ext cx="5909444" cy="39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26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项目概述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总结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2422182" y="1526763"/>
            <a:ext cx="2254385" cy="93904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412492" y="2256976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80547" y="2554409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480547" y="2554409"/>
            <a:ext cx="2196020" cy="1162996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2858" y="1319013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87291" y="1318197"/>
            <a:ext cx="3110369" cy="43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zh-CN" sz="1050" dirty="0"/>
              <a:t>简单的</a:t>
            </a:r>
            <a:r>
              <a:rPr lang="en-US" altLang="zh-CN" sz="1050" dirty="0"/>
              <a:t>3D</a:t>
            </a:r>
            <a:r>
              <a:rPr lang="zh-CN" altLang="zh-CN" sz="1050" dirty="0"/>
              <a:t>建模，</a:t>
            </a:r>
            <a:r>
              <a:rPr lang="zh-CN" altLang="en-US" sz="1050" dirty="0"/>
              <a:t>实现</a:t>
            </a:r>
            <a:r>
              <a:rPr lang="zh-CN" altLang="zh-CN" sz="1050" dirty="0"/>
              <a:t>基于</a:t>
            </a:r>
            <a:r>
              <a:rPr lang="en-US" altLang="zh-CN" sz="1050" dirty="0"/>
              <a:t>VTK</a:t>
            </a:r>
            <a:r>
              <a:rPr lang="zh-CN" altLang="zh-CN" sz="1050" dirty="0"/>
              <a:t>的三维物理仿真环境的搭建</a:t>
            </a:r>
            <a:r>
              <a:rPr lang="zh-CN" altLang="en-US" sz="1050" dirty="0"/>
              <a:t>。数据库的建立及读写。</a:t>
            </a:r>
            <a:endParaRPr lang="en-US" altLang="zh-CN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42858" y="2049228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987291" y="1996285"/>
            <a:ext cx="3110369" cy="63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zh-CN" sz="1050" dirty="0"/>
              <a:t>常用的视频目标检测方法，如运动目标、</a:t>
            </a:r>
            <a:r>
              <a:rPr lang="en-US" altLang="zh-CN" sz="1050" dirty="0"/>
              <a:t>YOLO</a:t>
            </a:r>
            <a:r>
              <a:rPr lang="zh-CN" altLang="zh-CN" sz="1050" dirty="0"/>
              <a:t>、颜色、人脸</a:t>
            </a:r>
            <a:r>
              <a:rPr lang="zh-CN" altLang="en-US" sz="1050" dirty="0"/>
              <a:t>，熟练</a:t>
            </a:r>
            <a:r>
              <a:rPr lang="zh-CN" altLang="zh-CN" sz="1050" dirty="0"/>
              <a:t>掌握利用</a:t>
            </a:r>
            <a:r>
              <a:rPr lang="en-US" altLang="zh-CN" sz="1050" dirty="0"/>
              <a:t>API</a:t>
            </a:r>
            <a:r>
              <a:rPr lang="zh-CN" altLang="zh-CN" sz="1050" dirty="0"/>
              <a:t>进行语音识别及合成</a:t>
            </a:r>
            <a:r>
              <a:rPr lang="zh-CN" altLang="en-US" sz="1050" dirty="0"/>
              <a:t>。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42858" y="2779442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4987291" y="2779442"/>
            <a:ext cx="3110369" cy="63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zh-CN" sz="1050" dirty="0"/>
              <a:t>远程数字孪生系统的搭建仿真和调试</a:t>
            </a:r>
            <a:r>
              <a:rPr lang="zh-CN" altLang="en-US" sz="1050" dirty="0"/>
              <a:t>，</a:t>
            </a:r>
            <a:r>
              <a:rPr lang="en-US" altLang="zh-CN" sz="1050" dirty="0"/>
              <a:t>Home Assistant</a:t>
            </a:r>
            <a:r>
              <a:rPr lang="zh-CN" altLang="zh-CN" sz="1050" dirty="0"/>
              <a:t>系统集成</a:t>
            </a:r>
            <a:r>
              <a:rPr lang="zh-CN" altLang="en-US" sz="1050" dirty="0"/>
              <a:t>，利用</a:t>
            </a:r>
            <a:r>
              <a:rPr lang="en-US" altLang="zh-CN" sz="1050" dirty="0"/>
              <a:t>HA</a:t>
            </a:r>
            <a:r>
              <a:rPr lang="zh-CN" altLang="en-US" sz="1050" dirty="0"/>
              <a:t>实现自动化控制。</a:t>
            </a:r>
            <a:endParaRPr lang="zh-CN" altLang="en-US" sz="1050" dirty="0">
              <a:sym typeface="+mn-lt"/>
            </a:endParaRPr>
          </a:p>
          <a:p>
            <a:pPr>
              <a:lnSpc>
                <a:spcPts val="1500"/>
              </a:lnSpc>
            </a:pPr>
            <a:endParaRPr lang="zh-CN" altLang="en-US" sz="1050" dirty="0"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542858" y="3509655"/>
            <a:ext cx="422319" cy="446276"/>
            <a:chOff x="6280888" y="4763849"/>
            <a:chExt cx="563092" cy="595035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90895" y="4763849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文本框 60"/>
          <p:cNvSpPr txBox="1"/>
          <p:nvPr/>
        </p:nvSpPr>
        <p:spPr>
          <a:xfrm>
            <a:off x="4987291" y="3589949"/>
            <a:ext cx="3110369" cy="24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zh-CN" sz="1050" dirty="0"/>
              <a:t>设计思维，团队合作等工程化开发技能</a:t>
            </a:r>
            <a:r>
              <a:rPr lang="zh-CN" altLang="en-US" sz="1050" dirty="0"/>
              <a:t>。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56673" y="3020851"/>
              <a:ext cx="1970641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掌握能力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9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4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9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4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4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9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5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8" grpId="0"/>
      <p:bldP spid="41" grpId="0"/>
      <p:bldP spid="44" grpId="0"/>
      <p:bldP spid="1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5780" y="1790155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35780" y="3026662"/>
            <a:ext cx="459722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项目展示结束，感谢老师。</a:t>
            </a:r>
          </a:p>
        </p:txBody>
      </p:sp>
      <p:sp>
        <p:nvSpPr>
          <p:cNvPr id="5" name="TextBox 120">
            <a:extLst>
              <a:ext uri="{FF2B5EF4-FFF2-40B4-BE49-F238E27FC236}">
                <a16:creationId xmlns:a16="http://schemas.microsoft.com/office/drawing/2014/main" id="{0773255C-826E-42C2-985F-1AE2B5A392A6}"/>
              </a:ext>
            </a:extLst>
          </p:cNvPr>
          <p:cNvSpPr txBox="1"/>
          <p:nvPr/>
        </p:nvSpPr>
        <p:spPr>
          <a:xfrm>
            <a:off x="4572000" y="4837033"/>
            <a:ext cx="4572000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TEAM2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： 沈嘉成  孙逸凡  刘思扬  龚杨洋  昝煦森  卢雪晶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884239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0502" y="1250036"/>
            <a:ext cx="3918905" cy="164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本项目为通过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HA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控制的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MC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智能聚落，项目以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MC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为搭建平台，由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HA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自动化控制，结合数据库编辑读写、人脸识别、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接口控制、</a:t>
            </a: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MXMqtt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远程控制、</a:t>
            </a: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tkinker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强化学习等内容，由小组分工后合力完成。</a:t>
            </a:r>
            <a:endParaRPr lang="en-US" altLang="zh-CN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1" y="882149"/>
            <a:ext cx="4972758" cy="2402844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项目概述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438142" y="3477545"/>
            <a:ext cx="802143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MC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搭建</a:t>
            </a:r>
          </a:p>
        </p:txBody>
      </p:sp>
      <p:sp>
        <p:nvSpPr>
          <p:cNvPr id="107" name="文本框 11"/>
          <p:cNvSpPr txBox="1"/>
          <p:nvPr/>
        </p:nvSpPr>
        <p:spPr>
          <a:xfrm>
            <a:off x="408948" y="3762736"/>
            <a:ext cx="2822168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通过代码构建房屋主体以及周边环境，后人工稍加修缮完成。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507" y="347754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210">
            <a:extLst>
              <a:ext uri="{FF2B5EF4-FFF2-40B4-BE49-F238E27FC236}">
                <a16:creationId xmlns:a16="http://schemas.microsoft.com/office/drawing/2014/main" id="{0568CA31-947D-481C-B5CA-40A46E637DEC}"/>
              </a:ext>
            </a:extLst>
          </p:cNvPr>
          <p:cNvSpPr/>
          <p:nvPr/>
        </p:nvSpPr>
        <p:spPr>
          <a:xfrm>
            <a:off x="3698452" y="3477545"/>
            <a:ext cx="95923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HA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自动化</a:t>
            </a:r>
          </a:p>
        </p:txBody>
      </p:sp>
      <p:sp>
        <p:nvSpPr>
          <p:cNvPr id="30" name="文本框 11">
            <a:extLst>
              <a:ext uri="{FF2B5EF4-FFF2-40B4-BE49-F238E27FC236}">
                <a16:creationId xmlns:a16="http://schemas.microsoft.com/office/drawing/2014/main" id="{C13C49E4-411D-4796-8ACC-A41FBA2D021E}"/>
              </a:ext>
            </a:extLst>
          </p:cNvPr>
          <p:cNvSpPr txBox="1"/>
          <p:nvPr/>
        </p:nvSpPr>
        <p:spPr>
          <a:xfrm>
            <a:off x="3669258" y="3762736"/>
            <a:ext cx="2822168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通过将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HA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MC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结合，实现通过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HA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自动化脚本控制聚落中的房屋及环境变化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3A5F9C-6BBF-4DF6-A5AF-9FB9E302FFC1}"/>
              </a:ext>
            </a:extLst>
          </p:cNvPr>
          <p:cNvGrpSpPr/>
          <p:nvPr/>
        </p:nvGrpSpPr>
        <p:grpSpPr>
          <a:xfrm>
            <a:off x="3260310" y="3463573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192642C-3D85-493B-B826-777930124AC8}"/>
                </a:ext>
              </a:extLst>
            </p:cNvPr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762A890D-70DB-46A9-B667-CA2DC9DB5D36}"/>
                </a:ext>
              </a:extLst>
            </p:cNvPr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34" name="TextBox 1210">
            <a:extLst>
              <a:ext uri="{FF2B5EF4-FFF2-40B4-BE49-F238E27FC236}">
                <a16:creationId xmlns:a16="http://schemas.microsoft.com/office/drawing/2014/main" id="{C22A221E-8E92-41A2-96D8-F2A7BC164E85}"/>
              </a:ext>
            </a:extLst>
          </p:cNvPr>
          <p:cNvSpPr/>
          <p:nvPr/>
        </p:nvSpPr>
        <p:spPr>
          <a:xfrm>
            <a:off x="6958762" y="3479704"/>
            <a:ext cx="1036181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数据库编辑</a:t>
            </a:r>
          </a:p>
        </p:txBody>
      </p:sp>
      <p:sp>
        <p:nvSpPr>
          <p:cNvPr id="35" name="文本框 11">
            <a:extLst>
              <a:ext uri="{FF2B5EF4-FFF2-40B4-BE49-F238E27FC236}">
                <a16:creationId xmlns:a16="http://schemas.microsoft.com/office/drawing/2014/main" id="{0DFA3A91-D37D-4F15-9C10-919CE7DF7DA9}"/>
              </a:ext>
            </a:extLst>
          </p:cNvPr>
          <p:cNvSpPr txBox="1"/>
          <p:nvPr/>
        </p:nvSpPr>
        <p:spPr>
          <a:xfrm>
            <a:off x="6929568" y="3762238"/>
            <a:ext cx="2185238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MC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中房屋及环境状态可在数据库中显示并实时更新。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0CA4FA-D748-47EB-95B8-0661EA8203F8}"/>
              </a:ext>
            </a:extLst>
          </p:cNvPr>
          <p:cNvGrpSpPr/>
          <p:nvPr/>
        </p:nvGrpSpPr>
        <p:grpSpPr>
          <a:xfrm>
            <a:off x="6520620" y="3465732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51F65D8-655F-45B0-8D8B-24CCA8DF709C}"/>
                </a:ext>
              </a:extLst>
            </p:cNvPr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5C5CF4A2-BBBF-47D0-AB39-A29CB7A97D94}"/>
                </a:ext>
              </a:extLst>
            </p:cNvPr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39" name="TextBox 1210">
            <a:extLst>
              <a:ext uri="{FF2B5EF4-FFF2-40B4-BE49-F238E27FC236}">
                <a16:creationId xmlns:a16="http://schemas.microsoft.com/office/drawing/2014/main" id="{1CEA51A2-B8ED-488C-A261-55CD0AEAE6D3}"/>
              </a:ext>
            </a:extLst>
          </p:cNvPr>
          <p:cNvSpPr/>
          <p:nvPr/>
        </p:nvSpPr>
        <p:spPr>
          <a:xfrm>
            <a:off x="438142" y="4360393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人脸识别</a:t>
            </a:r>
          </a:p>
        </p:txBody>
      </p:sp>
      <p:sp>
        <p:nvSpPr>
          <p:cNvPr id="40" name="文本框 11">
            <a:extLst>
              <a:ext uri="{FF2B5EF4-FFF2-40B4-BE49-F238E27FC236}">
                <a16:creationId xmlns:a16="http://schemas.microsoft.com/office/drawing/2014/main" id="{0DEB1729-78E8-4CBD-B67C-7061B87EC845}"/>
              </a:ext>
            </a:extLst>
          </p:cNvPr>
          <p:cNvSpPr txBox="1"/>
          <p:nvPr/>
        </p:nvSpPr>
        <p:spPr>
          <a:xfrm>
            <a:off x="438142" y="4645584"/>
            <a:ext cx="2822168" cy="24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引入人脸识别功能对开关门进行智能控制。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5CA45AF-B3C6-4C7A-A257-9A7167277D39}"/>
              </a:ext>
            </a:extLst>
          </p:cNvPr>
          <p:cNvGrpSpPr/>
          <p:nvPr/>
        </p:nvGrpSpPr>
        <p:grpSpPr>
          <a:xfrm>
            <a:off x="0" y="4346421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64FEAFF-5B81-47E5-AFD1-742D05FE7B12}"/>
                </a:ext>
              </a:extLst>
            </p:cNvPr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44D7DB18-DBCC-4025-A4C1-7B3C0A468608}"/>
                </a:ext>
              </a:extLst>
            </p:cNvPr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4" name="TextBox 1210">
            <a:extLst>
              <a:ext uri="{FF2B5EF4-FFF2-40B4-BE49-F238E27FC236}">
                <a16:creationId xmlns:a16="http://schemas.microsoft.com/office/drawing/2014/main" id="{0A8BAA2C-24DC-4EAD-B064-10786F4ACC0A}"/>
              </a:ext>
            </a:extLst>
          </p:cNvPr>
          <p:cNvSpPr/>
          <p:nvPr/>
        </p:nvSpPr>
        <p:spPr>
          <a:xfrm>
            <a:off x="3698452" y="4359895"/>
            <a:ext cx="1269963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Web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接口控制</a:t>
            </a:r>
          </a:p>
        </p:txBody>
      </p:sp>
      <p:sp>
        <p:nvSpPr>
          <p:cNvPr id="45" name="文本框 11">
            <a:extLst>
              <a:ext uri="{FF2B5EF4-FFF2-40B4-BE49-F238E27FC236}">
                <a16:creationId xmlns:a16="http://schemas.microsoft.com/office/drawing/2014/main" id="{95363A0A-1E97-458D-A779-9DF684E78E38}"/>
              </a:ext>
            </a:extLst>
          </p:cNvPr>
          <p:cNvSpPr txBox="1"/>
          <p:nvPr/>
        </p:nvSpPr>
        <p:spPr>
          <a:xfrm>
            <a:off x="3698452" y="4645086"/>
            <a:ext cx="2822168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将聚落地图显示于网页上，可通过点击地图上任意位置实现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MC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中人物移动。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6005C45-B88D-42EA-B657-2D2811222EB7}"/>
              </a:ext>
            </a:extLst>
          </p:cNvPr>
          <p:cNvGrpSpPr/>
          <p:nvPr/>
        </p:nvGrpSpPr>
        <p:grpSpPr>
          <a:xfrm>
            <a:off x="3260310" y="4345923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EBEA4EA-6ADA-4613-B64F-C6FE6E06C498}"/>
                </a:ext>
              </a:extLst>
            </p:cNvPr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17">
              <a:extLst>
                <a:ext uri="{FF2B5EF4-FFF2-40B4-BE49-F238E27FC236}">
                  <a16:creationId xmlns:a16="http://schemas.microsoft.com/office/drawing/2014/main" id="{FC85D4F4-CFB9-4007-BBCF-F5BA9A0CEDED}"/>
                </a:ext>
              </a:extLst>
            </p:cNvPr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</a:p>
          </p:txBody>
        </p:sp>
      </p:grpSp>
      <p:sp>
        <p:nvSpPr>
          <p:cNvPr id="49" name="TextBox 1210">
            <a:extLst>
              <a:ext uri="{FF2B5EF4-FFF2-40B4-BE49-F238E27FC236}">
                <a16:creationId xmlns:a16="http://schemas.microsoft.com/office/drawing/2014/main" id="{66DB4C02-EC6E-4B42-A0F5-201D537926EA}"/>
              </a:ext>
            </a:extLst>
          </p:cNvPr>
          <p:cNvSpPr/>
          <p:nvPr/>
        </p:nvSpPr>
        <p:spPr>
          <a:xfrm>
            <a:off x="6958762" y="4359397"/>
            <a:ext cx="1616468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en-US" altLang="zh-CN" b="1" dirty="0" err="1">
                <a:solidFill>
                  <a:srgbClr val="1B4367"/>
                </a:solidFill>
                <a:cs typeface="+mn-ea"/>
                <a:sym typeface="+mn-lt"/>
              </a:rPr>
              <a:t>MXMqtt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远程控制</a:t>
            </a:r>
          </a:p>
        </p:txBody>
      </p:sp>
      <p:sp>
        <p:nvSpPr>
          <p:cNvPr id="50" name="文本框 11">
            <a:extLst>
              <a:ext uri="{FF2B5EF4-FFF2-40B4-BE49-F238E27FC236}">
                <a16:creationId xmlns:a16="http://schemas.microsoft.com/office/drawing/2014/main" id="{EDEEAF3B-E597-47C9-8E71-EE6ACC6A7A3F}"/>
              </a:ext>
            </a:extLst>
          </p:cNvPr>
          <p:cNvSpPr txBox="1"/>
          <p:nvPr/>
        </p:nvSpPr>
        <p:spPr>
          <a:xfrm>
            <a:off x="6958762" y="4644588"/>
            <a:ext cx="2185238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根据要求，利用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MXMqtt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实现远程控制小车行进、转弯等动作。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B212901-DACC-49CE-885E-C6CBF7056E0C}"/>
              </a:ext>
            </a:extLst>
          </p:cNvPr>
          <p:cNvGrpSpPr/>
          <p:nvPr/>
        </p:nvGrpSpPr>
        <p:grpSpPr>
          <a:xfrm>
            <a:off x="6520620" y="434542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FFFEDEC-5038-494C-B7FB-A6133FE4C641}"/>
                </a:ext>
              </a:extLst>
            </p:cNvPr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文本框 17">
              <a:extLst>
                <a:ext uri="{FF2B5EF4-FFF2-40B4-BE49-F238E27FC236}">
                  <a16:creationId xmlns:a16="http://schemas.microsoft.com/office/drawing/2014/main" id="{E1BA45ED-F6EB-44F0-A95A-351155764767}"/>
                </a:ext>
              </a:extLst>
            </p:cNvPr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5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5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95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95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5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9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450"/>
                            </p:stCondLst>
                            <p:childTnLst>
                              <p:par>
                                <p:cTn id="6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95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4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95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450"/>
                            </p:stCondLst>
                            <p:childTnLst>
                              <p:par>
                                <p:cTn id="9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9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450"/>
                            </p:stCondLst>
                            <p:childTnLst>
                              <p:par>
                                <p:cTn id="10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95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4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950"/>
                            </p:stCondLst>
                            <p:childTnLst>
                              <p:par>
                                <p:cTn id="1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450"/>
                            </p:stCondLst>
                            <p:childTnLst>
                              <p:par>
                                <p:cTn id="1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12" grpId="0"/>
      <p:bldP spid="18" grpId="0" animBg="1" autoUpdateAnimBg="0"/>
      <p:bldP spid="16" grpId="0"/>
      <p:bldP spid="106" grpId="0"/>
      <p:bldP spid="107" grpId="0"/>
      <p:bldP spid="29" grpId="0"/>
      <p:bldP spid="30" grpId="0"/>
      <p:bldP spid="34" grpId="0"/>
      <p:bldP spid="35" grpId="0"/>
      <p:bldP spid="39" grpId="0"/>
      <p:bldP spid="40" grpId="0"/>
      <p:bldP spid="44" grpId="0"/>
      <p:bldP spid="45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94042" y="2729768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任务分工及设计思路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5"/>
          <p:cNvSpPr/>
          <p:nvPr/>
        </p:nvSpPr>
        <p:spPr>
          <a:xfrm>
            <a:off x="828871" y="2888875"/>
            <a:ext cx="1202531" cy="1202531"/>
          </a:xfrm>
          <a:prstGeom prst="flowChartConnector">
            <a:avLst/>
          </a:prstGeom>
          <a:solidFill>
            <a:srgbClr val="1B4367"/>
          </a:solidFill>
          <a:ln w="9525">
            <a:noFill/>
            <a:miter/>
          </a:ln>
        </p:spPr>
        <p:txBody>
          <a:bodyPr anchor="ctr"/>
          <a:lstStyle/>
          <a:p>
            <a:pPr lvl="0" algn="ctr" eaLnBrk="1" hangingPunct="1"/>
            <a:endParaRPr lang="en-US" altLang="zh-CN" sz="1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485" name="Rectangle 3"/>
          <p:cNvSpPr/>
          <p:nvPr/>
        </p:nvSpPr>
        <p:spPr>
          <a:xfrm>
            <a:off x="824718" y="1120238"/>
            <a:ext cx="1202531" cy="1202531"/>
          </a:xfrm>
          <a:prstGeom prst="flowChartConnector">
            <a:avLst/>
          </a:prstGeom>
          <a:solidFill>
            <a:srgbClr val="1B4367"/>
          </a:solidFill>
          <a:ln w="9525">
            <a:noFill/>
            <a:miter/>
          </a:ln>
        </p:spPr>
        <p:txBody>
          <a:bodyPr anchor="ctr"/>
          <a:lstStyle/>
          <a:p>
            <a:pPr lvl="0" algn="ctr" eaLnBrk="1" hangingPunct="1"/>
            <a:endParaRPr lang="en-US" altLang="zh-CN" sz="1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493" name="TextBox 13"/>
          <p:cNvSpPr txBox="1"/>
          <p:nvPr/>
        </p:nvSpPr>
        <p:spPr>
          <a:xfrm>
            <a:off x="2151948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419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沈嘉诚</a:t>
            </a:r>
          </a:p>
        </p:txBody>
      </p:sp>
      <p:sp>
        <p:nvSpPr>
          <p:cNvPr id="20494" name="TextBox 13"/>
          <p:cNvSpPr txBox="1"/>
          <p:nvPr/>
        </p:nvSpPr>
        <p:spPr>
          <a:xfrm>
            <a:off x="2151948" y="1340128"/>
            <a:ext cx="2157202" cy="9503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负责人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脸识别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功能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搭建语音识别及输出框架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利用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MXMqtt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实现远程控制小车功能，协助搭建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MC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聚落，同时承担代码整合及演示任务。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任务分工</a:t>
            </a:r>
          </a:p>
        </p:txBody>
      </p:sp>
      <p:sp>
        <p:nvSpPr>
          <p:cNvPr id="20487" name="Rectangle 6"/>
          <p:cNvSpPr/>
          <p:nvPr/>
        </p:nvSpPr>
        <p:spPr>
          <a:xfrm>
            <a:off x="4755722" y="1121666"/>
            <a:ext cx="1201103" cy="1202531"/>
          </a:xfrm>
          <a:prstGeom prst="flowChartConnector">
            <a:avLst/>
          </a:prstGeom>
          <a:solidFill>
            <a:srgbClr val="1B4367"/>
          </a:solidFill>
          <a:ln w="9525">
            <a:noFill/>
            <a:miter/>
          </a:ln>
        </p:spPr>
        <p:txBody>
          <a:bodyPr anchor="ctr"/>
          <a:lstStyle/>
          <a:p>
            <a:pPr lvl="0" algn="ctr" eaLnBrk="1" hangingPunct="1"/>
            <a:endParaRPr lang="en-US" altLang="zh-CN" sz="1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/>
          <p:nvPr/>
        </p:nvSpPr>
        <p:spPr>
          <a:xfrm>
            <a:off x="6131100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419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刘思扬</a:t>
            </a:r>
          </a:p>
        </p:txBody>
      </p:sp>
      <p:sp>
        <p:nvSpPr>
          <p:cNvPr id="30" name="TextBox 13"/>
          <p:cNvSpPr txBox="1"/>
          <p:nvPr/>
        </p:nvSpPr>
        <p:spPr>
          <a:xfrm>
            <a:off x="6131100" y="1340128"/>
            <a:ext cx="2188182" cy="75796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负责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VTK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小车建模、实现小车基本行进与转弯功能、聚落中校外循迹，协助搭建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聚落，同时承担答辩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制作任务。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2151948" y="2828587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419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孙逸凡</a:t>
            </a:r>
          </a:p>
        </p:txBody>
      </p:sp>
      <p:sp>
        <p:nvSpPr>
          <p:cNvPr id="32" name="TextBox 13"/>
          <p:cNvSpPr txBox="1"/>
          <p:nvPr/>
        </p:nvSpPr>
        <p:spPr>
          <a:xfrm>
            <a:off x="2151948" y="3103661"/>
            <a:ext cx="2157202" cy="75796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负责数据库建立，实现数据库、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三者结合、实现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聚落中可控开关窗功能、聚落中村内循迹，协助搭建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聚落。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3" grpId="0"/>
      <p:bldP spid="20494" grpId="0"/>
      <p:bldP spid="24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5"/>
          <p:cNvSpPr/>
          <p:nvPr/>
        </p:nvSpPr>
        <p:spPr>
          <a:xfrm>
            <a:off x="828871" y="2888875"/>
            <a:ext cx="1202531" cy="1202531"/>
          </a:xfrm>
          <a:prstGeom prst="flowChartConnector">
            <a:avLst/>
          </a:prstGeom>
          <a:solidFill>
            <a:srgbClr val="1B4367"/>
          </a:solidFill>
          <a:ln w="9525">
            <a:noFill/>
            <a:miter/>
          </a:ln>
        </p:spPr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0485" name="Rectangle 3"/>
          <p:cNvSpPr/>
          <p:nvPr/>
        </p:nvSpPr>
        <p:spPr>
          <a:xfrm>
            <a:off x="824718" y="1120238"/>
            <a:ext cx="1202531" cy="1202531"/>
          </a:xfrm>
          <a:prstGeom prst="flowChartConnector">
            <a:avLst/>
          </a:prstGeom>
          <a:solidFill>
            <a:srgbClr val="1B4367"/>
          </a:solidFill>
          <a:ln w="9525">
            <a:noFill/>
            <a:miter/>
          </a:ln>
        </p:spPr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0493" name="TextBox 13"/>
          <p:cNvSpPr txBox="1"/>
          <p:nvPr/>
        </p:nvSpPr>
        <p:spPr>
          <a:xfrm>
            <a:off x="2151948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6834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龚杨洋</a:t>
            </a:r>
          </a:p>
        </p:txBody>
      </p:sp>
      <p:sp>
        <p:nvSpPr>
          <p:cNvPr id="20494" name="TextBox 13"/>
          <p:cNvSpPr txBox="1"/>
          <p:nvPr/>
        </p:nvSpPr>
        <p:spPr>
          <a:xfrm>
            <a:off x="2151948" y="1340128"/>
            <a:ext cx="2157202" cy="152740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负责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自动化，将组员分工完成的自动控制功能与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结合，实现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自动化控制、实现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web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接口控制、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tkinker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强化学习，解决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VTK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、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MC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、小车（实物）无法同时显示问题、利用双线程解决语音和人脸识别无法同时进行问题。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任务分工</a:t>
            </a:r>
          </a:p>
        </p:txBody>
      </p:sp>
      <p:sp>
        <p:nvSpPr>
          <p:cNvPr id="20487" name="Rectangle 6"/>
          <p:cNvSpPr/>
          <p:nvPr/>
        </p:nvSpPr>
        <p:spPr>
          <a:xfrm>
            <a:off x="4755722" y="1121666"/>
            <a:ext cx="1201103" cy="1202531"/>
          </a:xfrm>
          <a:prstGeom prst="flowChartConnector">
            <a:avLst/>
          </a:prstGeom>
          <a:solidFill>
            <a:srgbClr val="1B4367"/>
          </a:solidFill>
          <a:ln w="9525">
            <a:noFill/>
            <a:miter/>
          </a:ln>
        </p:spPr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/>
          <p:nvPr/>
        </p:nvSpPr>
        <p:spPr>
          <a:xfrm>
            <a:off x="6131100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6834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卢雪晶</a:t>
            </a:r>
          </a:p>
        </p:txBody>
      </p:sp>
      <p:sp>
        <p:nvSpPr>
          <p:cNvPr id="30" name="TextBox 13"/>
          <p:cNvSpPr txBox="1"/>
          <p:nvPr/>
        </p:nvSpPr>
        <p:spPr>
          <a:xfrm>
            <a:off x="6131100" y="1340128"/>
            <a:ext cx="2157202" cy="9503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ts val="1500"/>
              </a:lnSpc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负责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界面设计、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MXMqtt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运行调试、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MXMqtt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控制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vtk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小车、实现车牌识别功能，协助搭建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聚落，同时承担代码测试，查找问题任务。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2151948" y="2828587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6834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昝煦森</a:t>
            </a:r>
          </a:p>
        </p:txBody>
      </p:sp>
      <p:sp>
        <p:nvSpPr>
          <p:cNvPr id="32" name="TextBox 13"/>
          <p:cNvSpPr txBox="1"/>
          <p:nvPr/>
        </p:nvSpPr>
        <p:spPr>
          <a:xfrm>
            <a:off x="2151948" y="3103661"/>
            <a:ext cx="2157202" cy="75796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负责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聚落搭建、通过代码实现聚落中语音控制开关灯、开关空调功能、实现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MC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聊天框中信息提示功能。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06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3" grpId="0"/>
      <p:bldP spid="20494" grpId="0"/>
      <p:bldP spid="24" grpId="0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设计思路</a:t>
            </a:r>
          </a:p>
        </p:txBody>
      </p:sp>
      <p:grpSp>
        <p:nvGrpSpPr>
          <p:cNvPr id="48" name="组合 27"/>
          <p:cNvGrpSpPr>
            <a:grpSpLocks/>
          </p:cNvGrpSpPr>
          <p:nvPr/>
        </p:nvGrpSpPr>
        <p:grpSpPr bwMode="auto"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>
              <a:spLocks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任意多边形 15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2" name="组合 29"/>
          <p:cNvGrpSpPr>
            <a:grpSpLocks/>
          </p:cNvGrpSpPr>
          <p:nvPr/>
        </p:nvGrpSpPr>
        <p:grpSpPr bwMode="auto"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>
              <a:spLocks/>
            </p:cNvSpPr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任意多边形 19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28"/>
          <p:cNvGrpSpPr>
            <a:grpSpLocks/>
          </p:cNvGrpSpPr>
          <p:nvPr/>
        </p:nvGrpSpPr>
        <p:grpSpPr bwMode="auto"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>
              <a:spLocks/>
            </p:cNvSpPr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28588" lvl="1" indent="-128588" defTabSz="633413" eaLnBrk="1" hangingPunct="1">
                <a:lnSpc>
                  <a:spcPct val="90000"/>
                </a:lnSpc>
                <a:spcAft>
                  <a:spcPct val="15000"/>
                </a:spcAft>
                <a:buFont typeface="Arial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任意多边形 17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0" name="组合 30"/>
          <p:cNvGrpSpPr>
            <a:grpSpLocks/>
          </p:cNvGrpSpPr>
          <p:nvPr/>
        </p:nvGrpSpPr>
        <p:grpSpPr bwMode="auto"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任意多边形 21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1134432" y="3142870"/>
            <a:ext cx="116121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MC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聚落搭建</a:t>
            </a:r>
          </a:p>
        </p:txBody>
      </p:sp>
      <p:sp>
        <p:nvSpPr>
          <p:cNvPr id="69" name="文本框 8"/>
          <p:cNvSpPr txBox="1"/>
          <p:nvPr/>
        </p:nvSpPr>
        <p:spPr>
          <a:xfrm>
            <a:off x="580010" y="3427463"/>
            <a:ext cx="2270052" cy="82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聚落房屋主体及周边环境使用代码统一构筑，组员手工丰富细节后复制完善后的结构再进行粘贴，使聚落更加完善美观。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2974294" y="810122"/>
            <a:ext cx="139525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实现聚落可控化</a:t>
            </a:r>
          </a:p>
        </p:txBody>
      </p:sp>
      <p:sp>
        <p:nvSpPr>
          <p:cNvPr id="71" name="文本框 8"/>
          <p:cNvSpPr txBox="1"/>
          <p:nvPr/>
        </p:nvSpPr>
        <p:spPr>
          <a:xfrm>
            <a:off x="2536890" y="1094715"/>
            <a:ext cx="2270052" cy="82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通过代码实现对聚落中可控组件的控制，如校门开启关闭、教学楼窗户开启关闭、住宅房门、空调及灯的开关等。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216987" y="3142870"/>
            <a:ext cx="2472472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（同步）人脸识别及语音搭建</a:t>
            </a:r>
          </a:p>
        </p:txBody>
      </p:sp>
      <p:sp>
        <p:nvSpPr>
          <p:cNvPr id="73" name="文本框 8"/>
          <p:cNvSpPr txBox="1"/>
          <p:nvPr/>
        </p:nvSpPr>
        <p:spPr>
          <a:xfrm>
            <a:off x="4318172" y="3427463"/>
            <a:ext cx="2270052" cy="6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实现聚落可控后开始进行人脸识别功能设计调试，同时着手搭建语音识别及输出基本框架。</a:t>
            </a:r>
          </a:p>
        </p:txBody>
      </p:sp>
      <p:sp>
        <p:nvSpPr>
          <p:cNvPr id="74" name="TextBox 1210"/>
          <p:cNvSpPr/>
          <p:nvPr/>
        </p:nvSpPr>
        <p:spPr>
          <a:xfrm>
            <a:off x="6468215" y="810121"/>
            <a:ext cx="1677382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（同步）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HA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自动化</a:t>
            </a:r>
          </a:p>
        </p:txBody>
      </p:sp>
      <p:sp>
        <p:nvSpPr>
          <p:cNvPr id="75" name="文本框 8"/>
          <p:cNvSpPr txBox="1"/>
          <p:nvPr/>
        </p:nvSpPr>
        <p:spPr>
          <a:xfrm>
            <a:off x="6171880" y="1094715"/>
            <a:ext cx="2270052" cy="82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实现聚落可控后开始进行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HA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自动化控制功能设计调试，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将组员分工完成的自动控制功能与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HA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结合，实现通过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HA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自动化脚本控制聚落组件的功能。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5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5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设计思路</a:t>
            </a:r>
          </a:p>
        </p:txBody>
      </p:sp>
      <p:grpSp>
        <p:nvGrpSpPr>
          <p:cNvPr id="48" name="组合 27"/>
          <p:cNvGrpSpPr>
            <a:grpSpLocks/>
          </p:cNvGrpSpPr>
          <p:nvPr/>
        </p:nvGrpSpPr>
        <p:grpSpPr bwMode="auto"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>
              <a:spLocks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0" name="任意多边形 15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03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2" name="组合 29"/>
          <p:cNvGrpSpPr>
            <a:grpSpLocks/>
          </p:cNvGrpSpPr>
          <p:nvPr/>
        </p:nvGrpSpPr>
        <p:grpSpPr bwMode="auto"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>
              <a:spLocks/>
            </p:cNvSpPr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4" name="任意多边形 19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04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6" name="组合 28"/>
          <p:cNvGrpSpPr>
            <a:grpSpLocks/>
          </p:cNvGrpSpPr>
          <p:nvPr/>
        </p:nvGrpSpPr>
        <p:grpSpPr bwMode="auto"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>
              <a:spLocks/>
            </p:cNvSpPr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481462" tIns="239269" rIns="478992" bIns="239269" anchor="ctr"/>
            <a:lstStyle/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128588" marR="0" lvl="1" indent="-128588" algn="l" defTabSz="6334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8" name="任意多边形 17"/>
            <p:cNvSpPr>
              <a:spLocks/>
            </p:cNvSpPr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39582" tIns="139582" rIns="139582" bIns="139582" anchor="ctr"/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03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60" name="组合 30"/>
          <p:cNvGrpSpPr>
            <a:grpSpLocks/>
          </p:cNvGrpSpPr>
          <p:nvPr/>
        </p:nvGrpSpPr>
        <p:grpSpPr bwMode="auto"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2" name="任意多边形 21"/>
            <p:cNvSpPr>
              <a:spLocks/>
            </p:cNvSpPr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52282" tIns="152282" rIns="152282" bIns="152282" anchor="ctr"/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04</a:t>
              </a: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837879" y="3142870"/>
            <a:ext cx="1754326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（同步）数据库建立</a:t>
            </a:r>
          </a:p>
        </p:txBody>
      </p:sp>
      <p:sp>
        <p:nvSpPr>
          <p:cNvPr id="69" name="文本框 8"/>
          <p:cNvSpPr txBox="1"/>
          <p:nvPr/>
        </p:nvSpPr>
        <p:spPr>
          <a:xfrm>
            <a:off x="580010" y="3427463"/>
            <a:ext cx="2270052" cy="6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实现聚落可控后开始建立数据库，将聚落中可控组件的状态记录于数据库内。完成后将数据库与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HA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进行结合。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2452235" y="810122"/>
            <a:ext cx="2439386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（同步）小车建模</a:t>
            </a:r>
            <a:r>
              <a:rPr lang="en-US" altLang="zh-CN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+VTK</a:t>
            </a:r>
            <a:r>
              <a:rPr lang="zh-CN" altLang="en-US" b="1" dirty="0">
                <a:solidFill>
                  <a:srgbClr val="1B4367"/>
                </a:solidFill>
                <a:latin typeface="微软雅黑"/>
                <a:ea typeface="微软雅黑"/>
                <a:cs typeface="+mn-ea"/>
                <a:sym typeface="+mn-lt"/>
              </a:rPr>
              <a:t>仿真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1" name="文本框 8"/>
          <p:cNvSpPr txBox="1"/>
          <p:nvPr/>
        </p:nvSpPr>
        <p:spPr>
          <a:xfrm>
            <a:off x="2536890" y="1094715"/>
            <a:ext cx="2270052" cy="82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  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聚落搭建完毕后，使用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123Design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软件仿照实物制作小车模型，在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VTK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中设定好小车后轮的中心点，并实现小车基本行进及转弯功能。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486295" y="3142870"/>
            <a:ext cx="1933863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（同步）循迹功能实现</a:t>
            </a:r>
          </a:p>
        </p:txBody>
      </p:sp>
      <p:sp>
        <p:nvSpPr>
          <p:cNvPr id="73" name="文本框 8"/>
          <p:cNvSpPr txBox="1"/>
          <p:nvPr/>
        </p:nvSpPr>
        <p:spPr>
          <a:xfrm>
            <a:off x="4318172" y="3427463"/>
            <a:ext cx="2270052" cy="6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    小车建模完毕后开始进行循迹运动功能的设计调试，使小车能够按照铺好的路线行进。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6331614" y="810122"/>
            <a:ext cx="1950599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（同步）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web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接口控制</a:t>
            </a:r>
          </a:p>
        </p:txBody>
      </p:sp>
      <p:sp>
        <p:nvSpPr>
          <p:cNvPr id="75" name="文本框 8"/>
          <p:cNvSpPr txBox="1"/>
          <p:nvPr/>
        </p:nvSpPr>
        <p:spPr>
          <a:xfrm>
            <a:off x="6171880" y="1094715"/>
            <a:ext cx="2270052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将聚落地图显示于网页上，通过点击地图上任意位置实现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MC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中人物移动。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9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5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5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1241</Words>
  <Application>Microsoft Office PowerPoint</Application>
  <PresentationFormat>全屏显示(16:9)</PresentationFormat>
  <Paragraphs>180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Liu Lucius</cp:lastModifiedBy>
  <cp:revision>95</cp:revision>
  <dcterms:created xsi:type="dcterms:W3CDTF">2016-05-20T12:59:00Z</dcterms:created>
  <dcterms:modified xsi:type="dcterms:W3CDTF">2020-07-08T01:56:12Z</dcterms:modified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